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263" r:id="rId3"/>
    <p:sldId id="266" r:id="rId4"/>
    <p:sldId id="264" r:id="rId5"/>
    <p:sldId id="260" r:id="rId6"/>
    <p:sldId id="269" r:id="rId7"/>
    <p:sldId id="270" r:id="rId8"/>
    <p:sldId id="258" r:id="rId9"/>
    <p:sldId id="271" r:id="rId10"/>
    <p:sldId id="256" r:id="rId11"/>
    <p:sldId id="257" r:id="rId12"/>
    <p:sldId id="267" r:id="rId13"/>
    <p:sldId id="268" r:id="rId14"/>
    <p:sldId id="272" r:id="rId15"/>
    <p:sldId id="274" r:id="rId16"/>
    <p:sldId id="275" r:id="rId17"/>
    <p:sldId id="273" r:id="rId18"/>
    <p:sldId id="259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CEFCB-8810-436C-ABE1-87341782E4BB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4D08F-00CC-422A-863E-5B711D793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4D08F-00CC-422A-863E-5B711D793A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4D08F-00CC-422A-863E-5B711D793A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7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4D08F-00CC-422A-863E-5B711D793A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6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2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8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4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9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5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38000">
              <a:schemeClr val="accent4">
                <a:lumMod val="20000"/>
                <a:lumOff val="80000"/>
              </a:schemeClr>
            </a:gs>
            <a:gs pos="71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5228-DCD1-47DC-9209-60393BF59FB9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ieFord/STA-6233-Advanced-R-Programming" TargetMode="External"/><Relationship Id="rId2" Type="http://schemas.openxmlformats.org/officeDocument/2006/relationships/hyperlink" Target="http://www.beeradvocat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style_table.html" TargetMode="External"/><Relationship Id="rId2" Type="http://schemas.openxmlformats.org/officeDocument/2006/relationships/hyperlink" Target="name_table.html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38000">
              <a:schemeClr val="accent4">
                <a:lumMod val="20000"/>
                <a:lumOff val="80000"/>
              </a:schemeClr>
            </a:gs>
            <a:gs pos="71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479811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rajan Pro" panose="02020502050506020301" pitchFamily="18" charset="0"/>
              </a:rPr>
              <a:t>The Beers of San Antonio:</a:t>
            </a:r>
            <a:br>
              <a:rPr lang="en-US" dirty="0" smtClean="0">
                <a:latin typeface="Trajan Pro" panose="02020502050506020301" pitchFamily="18" charset="0"/>
              </a:rPr>
            </a:br>
            <a:r>
              <a:rPr lang="en-US" dirty="0" smtClean="0">
                <a:latin typeface="Trajan Pro" panose="02020502050506020301" pitchFamily="18" charset="0"/>
              </a:rPr>
              <a:t>A Web-Scrape Dive</a:t>
            </a:r>
            <a:endParaRPr lang="en-US" dirty="0">
              <a:latin typeface="Trajan Pro" panose="02020502050506020301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802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rajan Pro" panose="02020502050506020301" pitchFamily="18" charset="0"/>
              </a:rPr>
              <a:t>James Ford</a:t>
            </a:r>
          </a:p>
          <a:p>
            <a:r>
              <a:rPr lang="en-US" dirty="0" smtClean="0">
                <a:latin typeface="Trajan Pro" panose="02020502050506020301" pitchFamily="18" charset="0"/>
              </a:rPr>
              <a:t>STA 6233:  Advanced R Programming</a:t>
            </a:r>
          </a:p>
          <a:p>
            <a:r>
              <a:rPr lang="en-US" dirty="0" smtClean="0">
                <a:latin typeface="Trajan Pro" panose="02020502050506020301" pitchFamily="18" charset="0"/>
              </a:rPr>
              <a:t>Spring 2021</a:t>
            </a:r>
          </a:p>
          <a:p>
            <a:r>
              <a:rPr lang="en-US" dirty="0" smtClean="0">
                <a:latin typeface="Trajan Pro" panose="02020502050506020301" pitchFamily="18" charset="0"/>
              </a:rPr>
              <a:t>Project 1</a:t>
            </a:r>
            <a:endParaRPr lang="en-US" dirty="0"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abriola" panose="04040605051002020D02" pitchFamily="82" charset="0"/>
              </a:rPr>
              <a:t>Results Part </a:t>
            </a:r>
            <a:r>
              <a:rPr lang="en-US" b="1" dirty="0" smtClean="0">
                <a:latin typeface="Gabriola" panose="04040605051002020D02" pitchFamily="82" charset="0"/>
              </a:rPr>
              <a:t>2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latin typeface="Gabriola" panose="04040605051002020D02" pitchFamily="82" charset="0"/>
              </a:rPr>
              <a:t>For the leading styles, how do consumers describe them</a:t>
            </a:r>
            <a:r>
              <a:rPr lang="en-US" sz="32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?</a:t>
            </a:r>
          </a:p>
          <a:p>
            <a:pPr marL="0" indent="0">
              <a:buSzPct val="75000"/>
              <a:buNone/>
            </a:pPr>
            <a:r>
              <a:rPr lang="en-US" sz="3000" dirty="0" smtClean="0">
                <a:latin typeface="Gabriola" panose="04040605051002020D02" pitchFamily="82" charset="0"/>
              </a:rPr>
              <a:t>Text analysis of Pales Ales (731 comments) vs Stouts (391) was conducted with word clouds of the approximately top 100 description words listed:</a:t>
            </a:r>
          </a:p>
          <a:p>
            <a:pPr>
              <a:buSzPct val="75000"/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Gabriola" panose="04040605051002020D02" pitchFamily="82" charset="0"/>
              </a:rPr>
              <a:t>Similarities – 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Aroma, </a:t>
            </a:r>
            <a:r>
              <a:rPr lang="en-US" sz="30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Balanc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(e), Bitter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Carbon(</a:t>
            </a:r>
            <a:r>
              <a:rPr lang="en-US" sz="30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ization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), Finish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Flavor, 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Head,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Lace, Light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Malt, 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Medium,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Mouthfeel, Smooth, Sweet, Taste </a:t>
            </a:r>
          </a:p>
          <a:p>
            <a:pPr>
              <a:buSzPct val="75000"/>
              <a:buFont typeface="Wingdings" panose="05000000000000000000" pitchFamily="2" charset="2"/>
              <a:buChar char="Ø"/>
            </a:pPr>
            <a:endParaRPr lang="en-US" sz="3000" dirty="0" smtClean="0">
              <a:solidFill>
                <a:schemeClr val="accent5"/>
              </a:solidFill>
              <a:latin typeface="Gabriola" panose="04040605051002020D02" pitchFamily="82" charset="0"/>
            </a:endParaRPr>
          </a:p>
          <a:p>
            <a:pPr>
              <a:buSzPct val="75000"/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Gabriola" panose="04040605051002020D02" pitchFamily="82" charset="0"/>
              </a:rPr>
              <a:t>Pale Ales Only –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Amber, Caramel,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Citrus, Crisp,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Floral, Golden, </a:t>
            </a:r>
            <a:r>
              <a:rPr lang="en-US" sz="3000" dirty="0" err="1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Hazi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(ness), Hop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Nice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Orang(e), White</a:t>
            </a:r>
          </a:p>
          <a:p>
            <a:pPr>
              <a:buSzPct val="75000"/>
              <a:buFont typeface="Wingdings" panose="05000000000000000000" pitchFamily="2" charset="2"/>
              <a:buChar char="Ø"/>
            </a:pPr>
            <a:endParaRPr lang="en-US" sz="3000" dirty="0" smtClean="0">
              <a:solidFill>
                <a:schemeClr val="accent6"/>
              </a:solidFill>
              <a:latin typeface="Gabriola" panose="04040605051002020D02" pitchFamily="82" charset="0"/>
            </a:endParaRPr>
          </a:p>
          <a:p>
            <a:pPr>
              <a:buSzPct val="75000"/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Gabriola" panose="04040605051002020D02" pitchFamily="82" charset="0"/>
              </a:rPr>
              <a:t>Stouts Only – </a:t>
            </a:r>
            <a:r>
              <a:rPr lang="en-US" sz="3000" dirty="0">
                <a:solidFill>
                  <a:srgbClr val="7030A0"/>
                </a:solidFill>
                <a:latin typeface="Gabriola" panose="04040605051002020D02" pitchFamily="82" charset="0"/>
              </a:rPr>
              <a:t>Black, Brown, </a:t>
            </a:r>
            <a:r>
              <a:rPr lang="en-US" sz="3000" dirty="0" err="1" smtClean="0">
                <a:solidFill>
                  <a:srgbClr val="7030A0"/>
                </a:solidFill>
                <a:latin typeface="Gabriola" panose="04040605051002020D02" pitchFamily="82" charset="0"/>
              </a:rPr>
              <a:t>Chocol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(ate), </a:t>
            </a:r>
            <a:r>
              <a:rPr lang="en-US" sz="3000" dirty="0" err="1" smtClean="0">
                <a:solidFill>
                  <a:srgbClr val="7030A0"/>
                </a:solidFill>
                <a:latin typeface="Gabriola" panose="04040605051002020D02" pitchFamily="82" charset="0"/>
              </a:rPr>
              <a:t>Coffe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(e), </a:t>
            </a:r>
            <a:r>
              <a:rPr lang="en-US" sz="3000" dirty="0" err="1">
                <a:solidFill>
                  <a:srgbClr val="7030A0"/>
                </a:solidFill>
                <a:latin typeface="Gabriola" panose="04040605051002020D02" pitchFamily="82" charset="0"/>
              </a:rPr>
              <a:t>Creami</a:t>
            </a:r>
            <a:r>
              <a:rPr lang="en-US" sz="3000" dirty="0">
                <a:solidFill>
                  <a:srgbClr val="7030A0"/>
                </a:solidFill>
                <a:latin typeface="Gabriola" panose="04040605051002020D02" pitchFamily="82" charset="0"/>
              </a:rPr>
              <a:t>(ness), 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Milk, Roast</a:t>
            </a:r>
            <a:r>
              <a:rPr lang="en-US" sz="3000" dirty="0">
                <a:solidFill>
                  <a:srgbClr val="7030A0"/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err="1" smtClean="0">
                <a:solidFill>
                  <a:srgbClr val="7030A0"/>
                </a:solidFill>
                <a:latin typeface="Gabriola" panose="04040605051002020D02" pitchFamily="82" charset="0"/>
              </a:rPr>
              <a:t>Strawberri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(</a:t>
            </a:r>
            <a:r>
              <a:rPr lang="en-US" sz="3000" dirty="0" err="1" smtClean="0">
                <a:solidFill>
                  <a:srgbClr val="7030A0"/>
                </a:solidFill>
                <a:latin typeface="Gabriola" panose="04040605051002020D02" pitchFamily="82" charset="0"/>
              </a:rPr>
              <a:t>es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), Thick, Vanilla</a:t>
            </a:r>
            <a:endParaRPr lang="en-US" sz="3000" dirty="0" smtClean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abriola" panose="04040605051002020D02" pitchFamily="82" charset="0"/>
              </a:rPr>
              <a:t>WORD CLOUDS: BEER STYLE CATEGORIES</a:t>
            </a:r>
            <a:endParaRPr lang="en-US" sz="6000" dirty="0">
              <a:latin typeface="Gabriola" panose="04040605051002020D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46" b="11274"/>
          <a:stretch/>
        </p:blipFill>
        <p:spPr>
          <a:xfrm>
            <a:off x="15509" y="2530293"/>
            <a:ext cx="5664855" cy="3152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" b="11570"/>
          <a:stretch/>
        </p:blipFill>
        <p:spPr>
          <a:xfrm>
            <a:off x="5672971" y="2530294"/>
            <a:ext cx="6519029" cy="315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773382"/>
            <a:ext cx="501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Gabriola" panose="04040605051002020D02" pitchFamily="82" charset="0"/>
              </a:rPr>
              <a:t>PALE ALES</a:t>
            </a:r>
            <a:endParaRPr lang="en-US" sz="2800" u="sng" dirty="0">
              <a:latin typeface="Gabriola" panose="04040605051002020D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4812" y="1773382"/>
            <a:ext cx="501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Gabriola" panose="04040605051002020D02" pitchFamily="82" charset="0"/>
              </a:rPr>
              <a:t>STOUTS</a:t>
            </a:r>
            <a:endParaRPr lang="en-US" sz="2800" u="sng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5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abriola" panose="04040605051002020D02" pitchFamily="82" charset="0"/>
              </a:rPr>
              <a:t>Results Part </a:t>
            </a:r>
            <a:r>
              <a:rPr lang="en-US" b="1" dirty="0" smtClean="0">
                <a:latin typeface="Gabriola" panose="04040605051002020D02" pitchFamily="82" charset="0"/>
              </a:rPr>
              <a:t>2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latin typeface="Gabriola" panose="04040605051002020D02" pitchFamily="82" charset="0"/>
              </a:rPr>
              <a:t>For the leading styles, how do consumers describe them</a:t>
            </a:r>
            <a:r>
              <a:rPr lang="en-US" sz="32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?</a:t>
            </a:r>
          </a:p>
          <a:p>
            <a:pPr marL="0" indent="0">
              <a:buSzPct val="75000"/>
              <a:buNone/>
            </a:pPr>
            <a:r>
              <a:rPr lang="en-US" sz="3000" dirty="0" smtClean="0">
                <a:latin typeface="Gabriola" panose="04040605051002020D02" pitchFamily="82" charset="0"/>
              </a:rPr>
              <a:t>Additionally, two-word N-Grams were created.  The top 7 phrases differed considerably.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85" y="3472572"/>
            <a:ext cx="1969179" cy="3005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1" y="2949352"/>
            <a:ext cx="501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Gabriola" panose="04040605051002020D02" pitchFamily="82" charset="0"/>
              </a:rPr>
              <a:t>PALE ALES</a:t>
            </a:r>
            <a:endParaRPr lang="en-US" sz="2800" u="sng" dirty="0"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8230" y="2949352"/>
            <a:ext cx="501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Gabriola" panose="04040605051002020D02" pitchFamily="82" charset="0"/>
              </a:rPr>
              <a:t>STOUTS</a:t>
            </a:r>
            <a:endParaRPr lang="en-US" sz="2800" u="sng" dirty="0">
              <a:latin typeface="Gabriola" panose="04040605051002020D02" pitchFamily="82" charset="0"/>
            </a:endParaRP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65997"/>
              </p:ext>
            </p:extLst>
          </p:nvPr>
        </p:nvGraphicFramePr>
        <p:xfrm>
          <a:off x="7693136" y="3472572"/>
          <a:ext cx="1585531" cy="3005590"/>
        </p:xfrm>
        <a:graphic>
          <a:graphicData uri="http://schemas.openxmlformats.org/drawingml/2006/table">
            <a:tbl>
              <a:tblPr/>
              <a:tblGrid>
                <a:gridCol w="1169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1" dirty="0">
                          <a:solidFill>
                            <a:srgbClr val="DF740C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word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1">
                          <a:solidFill>
                            <a:srgbClr val="DF740C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6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roasted malt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dark brown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dark chocolate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roasted malts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tan head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99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brown head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06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black 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4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abriola" panose="04040605051002020D02" pitchFamily="82" charset="0"/>
              </a:rPr>
              <a:t>Results Part </a:t>
            </a:r>
            <a:r>
              <a:rPr lang="en-US" b="1" dirty="0" smtClean="0">
                <a:latin typeface="Gabriola" panose="04040605051002020D02" pitchFamily="82" charset="0"/>
              </a:rPr>
              <a:t>3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latin typeface="Gabriola" panose="04040605051002020D02" pitchFamily="82" charset="0"/>
              </a:rPr>
              <a:t>What common themes are present in the names of the beers that reflect the local culture</a:t>
            </a:r>
            <a:r>
              <a:rPr lang="en-US" sz="32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?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dirty="0" smtClean="0">
                <a:latin typeface="Gabriola" panose="04040605051002020D02" pitchFamily="82" charset="0"/>
              </a:rPr>
              <a:t> Repeated local terms in beer names include </a:t>
            </a:r>
            <a:r>
              <a:rPr lang="en-US" dirty="0">
                <a:latin typeface="Gabriola" panose="04040605051002020D02" pitchFamily="82" charset="0"/>
              </a:rPr>
              <a:t>(see word cloud</a:t>
            </a:r>
            <a:r>
              <a:rPr lang="en-US" dirty="0" smtClean="0">
                <a:latin typeface="Gabriola" panose="04040605051002020D02" pitchFamily="82" charset="0"/>
              </a:rPr>
              <a:t>): </a:t>
            </a:r>
          </a:p>
          <a:p>
            <a:pPr marL="457200" lvl="1" indent="0">
              <a:buSzPct val="75000"/>
              <a:buNone/>
            </a:pPr>
            <a:r>
              <a:rPr lang="en-US" sz="2800" dirty="0">
                <a:solidFill>
                  <a:srgbClr val="00B050"/>
                </a:solidFill>
                <a:latin typeface="Gabriola" panose="04040605051002020D02" pitchFamily="82" charset="0"/>
              </a:rPr>
              <a:t>Alamo, 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Bexar</a:t>
            </a:r>
            <a:r>
              <a:rPr lang="en-US" sz="2800" dirty="0">
                <a:solidFill>
                  <a:srgbClr val="00B050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Maverick</a:t>
            </a:r>
            <a:r>
              <a:rPr lang="en-US" sz="2800" dirty="0">
                <a:solidFill>
                  <a:srgbClr val="00B050"/>
                </a:solidFill>
                <a:latin typeface="Gabriola" panose="04040605051002020D02" pitchFamily="82" charset="0"/>
              </a:rPr>
              <a:t> , Mole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rgbClr val="00B050"/>
                </a:solidFill>
                <a:latin typeface="Gabriola" panose="04040605051002020D02" pitchFamily="82" charset="0"/>
              </a:rPr>
              <a:t>Muerta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rgbClr val="00B050"/>
                </a:solidFill>
                <a:latin typeface="Gabriola" panose="04040605051002020D02" pitchFamily="82" charset="0"/>
              </a:rPr>
              <a:t>Puro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rgbClr val="00B050"/>
                </a:solidFill>
                <a:latin typeface="Gabriola" panose="04040605051002020D02" pitchFamily="82" charset="0"/>
              </a:rPr>
              <a:t>Southtown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, and Texas</a:t>
            </a:r>
            <a:endParaRPr lang="en-US" sz="2800" dirty="0" smtClean="0">
              <a:latin typeface="Gabriola" panose="04040605051002020D02" pitchFamily="82" charset="0"/>
            </a:endParaRP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latin typeface="Gabriola" panose="04040605051002020D02" pitchFamily="82" charset="0"/>
              </a:rPr>
              <a:t> </a:t>
            </a:r>
            <a:r>
              <a:rPr lang="en-US" dirty="0" smtClean="0">
                <a:latin typeface="Gabriola" panose="04040605051002020D02" pitchFamily="82" charset="0"/>
              </a:rPr>
              <a:t>Other culturally interesting name terms include: </a:t>
            </a:r>
          </a:p>
          <a:p>
            <a:pPr marL="457200" lvl="1" indent="0">
              <a:buSzPct val="75000"/>
              <a:buNone/>
            </a:pP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210, Applewhite, Bat, 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Cherry Street,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Cinco 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Peso,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Conserveza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Danny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Mijo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   Davy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Bockett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El </a:t>
            </a:r>
            <a:r>
              <a:rPr lang="en-US" sz="2800" dirty="0" err="1">
                <a:solidFill>
                  <a:schemeClr val="accent5"/>
                </a:solidFill>
                <a:latin typeface="Gabriola" panose="04040605051002020D02" pitchFamily="82" charset="0"/>
              </a:rPr>
              <a:t>Gourdo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Pumpkin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Fiesta, Ghost Tracks, King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William, La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Villita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, Mission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Piñata,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Porteransas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, Rio,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Riverwalk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>
                <a:solidFill>
                  <a:schemeClr val="accent5"/>
                </a:solidFill>
                <a:latin typeface="Gabriola" panose="04040605051002020D02" pitchFamily="82" charset="0"/>
              </a:rPr>
              <a:t>Rubia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SoFlo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Tejano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Texican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, and 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Winter Texan</a:t>
            </a:r>
            <a:r>
              <a:rPr lang="en-US" sz="2800" dirty="0" smtClean="0">
                <a:solidFill>
                  <a:schemeClr val="accent5"/>
                </a:solidFill>
              </a:rPr>
              <a:t/>
            </a:r>
            <a:br>
              <a:rPr lang="en-US" sz="2800" dirty="0" smtClean="0">
                <a:solidFill>
                  <a:schemeClr val="accent5"/>
                </a:solidFill>
              </a:rPr>
            </a:br>
            <a:endParaRPr lang="en-US" sz="2800" dirty="0" smtClean="0">
              <a:solidFill>
                <a:schemeClr val="accent5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4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46" b="19751"/>
          <a:stretch/>
        </p:blipFill>
        <p:spPr>
          <a:xfrm>
            <a:off x="248529" y="1362414"/>
            <a:ext cx="11694942" cy="5215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abriola" panose="04040605051002020D02" pitchFamily="82" charset="0"/>
              </a:rPr>
              <a:t>WORD CLOUD: BEER NAMES</a:t>
            </a:r>
            <a:endParaRPr lang="en-US" sz="60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85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38000">
              <a:schemeClr val="accent4">
                <a:lumMod val="20000"/>
                <a:lumOff val="80000"/>
              </a:schemeClr>
            </a:gs>
            <a:gs pos="71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47097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rajan Pro" panose="02020502050506020301" pitchFamily="18" charset="0"/>
              </a:rPr>
              <a:t>THANK </a:t>
            </a:r>
            <a:br>
              <a:rPr lang="en-US" dirty="0" smtClean="0">
                <a:latin typeface="Trajan Pro" panose="02020502050506020301" pitchFamily="18" charset="0"/>
              </a:rPr>
            </a:br>
            <a:r>
              <a:rPr lang="en-US" dirty="0" smtClean="0">
                <a:latin typeface="Trajan Pro" panose="02020502050506020301" pitchFamily="18" charset="0"/>
              </a:rPr>
              <a:t>YOU</a:t>
            </a:r>
            <a:endParaRPr lang="en-US" dirty="0">
              <a:latin typeface="Trajan Pro" panose="02020502050506020301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5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Gabriola" panose="04040605051002020D02" pitchFamily="82" charset="0"/>
              </a:rPr>
              <a:t>Project </a:t>
            </a:r>
            <a:r>
              <a:rPr lang="en-US" b="1" dirty="0" smtClean="0">
                <a:latin typeface="Gabriola" panose="04040605051002020D02" pitchFamily="82" charset="0"/>
              </a:rPr>
              <a:t>Background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51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Use the Beer Advocate website for each of the breweries and brewpubs in San Antonio to do the following:</a:t>
            </a:r>
          </a:p>
          <a:p>
            <a:pPr marL="0" indent="0">
              <a:buNone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1) retrieve the name, style, and rating for each beer they have ratings for</a:t>
            </a:r>
          </a:p>
          <a:p>
            <a:pPr marL="514350" indent="-514350">
              <a:buAutoNum type="arabicParenR"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2) calculate and graph summary statistics of the ratings by style</a:t>
            </a:r>
          </a:p>
          <a:p>
            <a:pPr marL="0" indent="0">
              <a:buNone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3) conduct text analysis of the names as well as the consumer reviews for select styles to summarize and visualize key terms describing the products to compare and contrast the styles</a:t>
            </a:r>
            <a:endParaRPr lang="en-US" sz="32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6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Gabriola" panose="04040605051002020D02" pitchFamily="82" charset="0"/>
              </a:rPr>
              <a:t>Research Questions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1) What are the most common and the highest rated styles of locally made beers?</a:t>
            </a:r>
          </a:p>
          <a:p>
            <a:pPr marL="514350" indent="-514350">
              <a:buAutoNum type="arabicParenR"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2) For the leading styles, how do consumers describe them?</a:t>
            </a:r>
          </a:p>
          <a:p>
            <a:pPr marL="0" indent="0">
              <a:buNone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3) What common themes are present in the names of the beers that reflect the local culture?</a:t>
            </a:r>
          </a:p>
          <a:p>
            <a:endParaRPr 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195943"/>
              </p:ext>
            </p:extLst>
          </p:nvPr>
        </p:nvGraphicFramePr>
        <p:xfrm>
          <a:off x="7088951" y="396461"/>
          <a:ext cx="4252110" cy="5984225"/>
        </p:xfrm>
        <a:graphic>
          <a:graphicData uri="http://schemas.openxmlformats.org/drawingml/2006/table">
            <a:tbl>
              <a:tblPr/>
              <a:tblGrid>
                <a:gridCol w="3618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18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1" dirty="0">
                          <a:solidFill>
                            <a:srgbClr val="DF740C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Brewer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1" dirty="0">
                          <a:solidFill>
                            <a:srgbClr val="DF740C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8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Alamo Beer Co.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Back Unturned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Blue Star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Busted Sandal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Freetail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HighWheel Beerworks (Dorćol Distilling+ Brewing Co.)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Islla Street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7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Künstler Brewing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17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Longtab Brewing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Mad Pecker Brewing Co.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17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Maverick Whiskey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Ranger Creek Brewing &amp; Distilling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17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Roadmap Brewing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Southerleigh Fine Food &amp; Brewery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Weathered Souls Brewing Co.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0220" y="396461"/>
            <a:ext cx="61237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Gabriola" panose="04040605051002020D02" pitchFamily="82" charset="0"/>
                <a:cs typeface="MV Boli" panose="02000500030200090000" pitchFamily="2" charset="0"/>
              </a:rPr>
              <a:t>SAN ANTONIO BREWERS</a:t>
            </a:r>
          </a:p>
          <a:p>
            <a:r>
              <a:rPr lang="en-US" sz="3200" dirty="0" smtClean="0">
                <a:latin typeface="Gabriola" panose="04040605051002020D02" pitchFamily="82" charset="0"/>
                <a:cs typeface="MV Boli" panose="02000500030200090000" pitchFamily="2" charset="0"/>
              </a:rPr>
              <a:t>(as located on https://www.beeradvocate.com/)</a:t>
            </a:r>
            <a:endParaRPr lang="en-US" sz="3200" dirty="0">
              <a:latin typeface="Gabriola" panose="04040605051002020D02" pitchFamily="8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4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Gabriola" panose="04040605051002020D02" pitchFamily="82" charset="0"/>
              </a:rPr>
              <a:t>Methodology / R Code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638" y="1589009"/>
            <a:ext cx="2736273" cy="4714808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Gabriola" panose="04040605051002020D02" pitchFamily="82" charset="0"/>
              </a:rPr>
              <a:t>R Libraries Used: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</a:t>
            </a:r>
            <a:r>
              <a:rPr lang="en-US" sz="2200" dirty="0" err="1">
                <a:latin typeface="Gabriola" panose="04040605051002020D02" pitchFamily="82" charset="0"/>
              </a:rPr>
              <a:t>tidyverse</a:t>
            </a:r>
            <a:r>
              <a:rPr lang="en-US" sz="2200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</a:t>
            </a:r>
            <a:r>
              <a:rPr lang="en-US" sz="2200" dirty="0" err="1">
                <a:latin typeface="Gabriola" panose="04040605051002020D02" pitchFamily="82" charset="0"/>
              </a:rPr>
              <a:t>stringr</a:t>
            </a:r>
            <a:r>
              <a:rPr lang="en-US" sz="2200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</a:t>
            </a:r>
            <a:r>
              <a:rPr lang="en-US" sz="2200" dirty="0" err="1">
                <a:latin typeface="Gabriola" panose="04040605051002020D02" pitchFamily="82" charset="0"/>
              </a:rPr>
              <a:t>ralger</a:t>
            </a:r>
            <a:r>
              <a:rPr lang="en-US" sz="2200" dirty="0">
                <a:latin typeface="Gabriola" panose="04040605051002020D02" pitchFamily="82" charset="0"/>
              </a:rPr>
              <a:t>)  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</a:t>
            </a:r>
            <a:r>
              <a:rPr lang="en-US" sz="2200" dirty="0" err="1">
                <a:latin typeface="Gabriola" panose="04040605051002020D02" pitchFamily="82" charset="0"/>
              </a:rPr>
              <a:t>rvest</a:t>
            </a:r>
            <a:r>
              <a:rPr lang="en-US" sz="2200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</a:t>
            </a:r>
            <a:r>
              <a:rPr lang="en-US" sz="2200" dirty="0" err="1">
                <a:latin typeface="Gabriola" panose="04040605051002020D02" pitchFamily="82" charset="0"/>
              </a:rPr>
              <a:t>RColorBrewer</a:t>
            </a:r>
            <a:r>
              <a:rPr lang="en-US" sz="2200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</a:t>
            </a:r>
            <a:r>
              <a:rPr lang="en-US" sz="2200" dirty="0" err="1">
                <a:latin typeface="Gabriola" panose="04040605051002020D02" pitchFamily="82" charset="0"/>
              </a:rPr>
              <a:t>flextable</a:t>
            </a:r>
            <a:r>
              <a:rPr lang="en-US" sz="2200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library(tm)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</a:t>
            </a:r>
            <a:r>
              <a:rPr lang="en-US" sz="2200" dirty="0" err="1">
                <a:latin typeface="Gabriola" panose="04040605051002020D02" pitchFamily="82" charset="0"/>
              </a:rPr>
              <a:t>SnowballC</a:t>
            </a:r>
            <a:r>
              <a:rPr lang="en-US" sz="2200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library(wordcloud2)</a:t>
            </a:r>
          </a:p>
          <a:p>
            <a:pPr marL="457200" lvl="1" indent="0">
              <a:buNone/>
            </a:pPr>
            <a:r>
              <a:rPr lang="en-US" sz="2200" dirty="0">
                <a:latin typeface="Gabriola" panose="04040605051002020D02" pitchFamily="82" charset="0"/>
              </a:rPr>
              <a:t>library(</a:t>
            </a:r>
            <a:r>
              <a:rPr lang="en-US" sz="2200" dirty="0" err="1">
                <a:latin typeface="Gabriola" panose="04040605051002020D02" pitchFamily="82" charset="0"/>
              </a:rPr>
              <a:t>tidytext</a:t>
            </a:r>
            <a:r>
              <a:rPr lang="en-US" sz="2200" dirty="0">
                <a:latin typeface="Gabriola" panose="04040605051002020D02" pitchFamily="82" charset="0"/>
              </a:rPr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19666" y="1589010"/>
            <a:ext cx="7441811" cy="47148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Gabriola" panose="04040605051002020D02" pitchFamily="82" charset="0"/>
              </a:rPr>
              <a:t>Get List of Breweries:</a:t>
            </a:r>
            <a:endParaRPr lang="en-US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dirty="0" smtClean="0">
                <a:latin typeface="Gabriola" panose="04040605051002020D02" pitchFamily="82" charset="0"/>
              </a:rPr>
              <a:t># </a:t>
            </a:r>
            <a:r>
              <a:rPr lang="en-US" dirty="0">
                <a:latin typeface="Gabriola" panose="04040605051002020D02" pitchFamily="82" charset="0"/>
              </a:rPr>
              <a:t>San Antonio Main Page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url_city</a:t>
            </a:r>
            <a:r>
              <a:rPr lang="en-US" dirty="0">
                <a:latin typeface="Gabriola" panose="04040605051002020D02" pitchFamily="82" charset="0"/>
              </a:rPr>
              <a:t> &lt;- 'https://www.beeradvocate.com/place/city/74/'</a:t>
            </a:r>
          </a:p>
          <a:p>
            <a:pPr marL="0" indent="0">
              <a:buNone/>
            </a:pPr>
            <a:endParaRPr lang="en-US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dirty="0">
                <a:latin typeface="Gabriola" panose="04040605051002020D02" pitchFamily="82" charset="0"/>
              </a:rPr>
              <a:t># get </a:t>
            </a:r>
            <a:r>
              <a:rPr lang="en-US" dirty="0" err="1">
                <a:latin typeface="Gabriola" panose="04040605051002020D02" pitchFamily="82" charset="0"/>
              </a:rPr>
              <a:t>url</a:t>
            </a:r>
            <a:r>
              <a:rPr lang="en-US" dirty="0">
                <a:latin typeface="Gabriola" panose="04040605051002020D02" pitchFamily="82" charset="0"/>
              </a:rPr>
              <a:t> links to brewers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weblink_scrap</a:t>
            </a:r>
            <a:r>
              <a:rPr lang="en-US" dirty="0">
                <a:latin typeface="Gabriola" panose="04040605051002020D02" pitchFamily="82" charset="0"/>
              </a:rPr>
              <a:t>(link = </a:t>
            </a:r>
            <a:r>
              <a:rPr lang="en-US" dirty="0" err="1">
                <a:latin typeface="Gabriola" panose="04040605051002020D02" pitchFamily="82" charset="0"/>
              </a:rPr>
              <a:t>url_city</a:t>
            </a:r>
            <a:r>
              <a:rPr lang="en-US" dirty="0">
                <a:latin typeface="Gabriola" panose="04040605051002020D02" pitchFamily="82" charset="0"/>
              </a:rPr>
              <a:t>)  #using </a:t>
            </a:r>
            <a:r>
              <a:rPr lang="en-US" dirty="0" err="1">
                <a:latin typeface="Gabriola" panose="04040605051002020D02" pitchFamily="82" charset="0"/>
              </a:rPr>
              <a:t>ralger</a:t>
            </a:r>
            <a:endParaRPr lang="en-US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[(</a:t>
            </a:r>
            <a:r>
              <a:rPr lang="en-US" dirty="0" err="1">
                <a:latin typeface="Gabriola" panose="04040605051002020D02" pitchFamily="82" charset="0"/>
              </a:rPr>
              <a:t>str_sub</a:t>
            </a:r>
            <a:r>
              <a:rPr lang="en-US" dirty="0">
                <a:latin typeface="Gabriola" panose="04040605051002020D02" pitchFamily="82" charset="0"/>
              </a:rPr>
              <a:t>(brewers_abs_urls,1,14)=='/beer/profile/')]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[(</a:t>
            </a:r>
            <a:r>
              <a:rPr lang="en-US" dirty="0" err="1">
                <a:latin typeface="Gabriola" panose="04040605051002020D02" pitchFamily="82" charset="0"/>
              </a:rPr>
              <a:t>str_sub</a:t>
            </a:r>
            <a:r>
              <a:rPr lang="en-US" dirty="0">
                <a:latin typeface="Gabriola" panose="04040605051002020D02" pitchFamily="82" charset="0"/>
              </a:rPr>
              <a:t>(brewers_abs_urls,-1,-1)=='/')]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[!is.na(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)]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unique(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) %&gt;% </a:t>
            </a:r>
          </a:p>
          <a:p>
            <a:pPr marL="0" indent="0">
              <a:buNone/>
            </a:pPr>
            <a:r>
              <a:rPr lang="en-US" dirty="0">
                <a:latin typeface="Gabriola" panose="04040605051002020D02" pitchFamily="82" charset="0"/>
              </a:rPr>
              <a:t>  </a:t>
            </a:r>
            <a:r>
              <a:rPr lang="en-US" dirty="0" err="1">
                <a:latin typeface="Gabriola" panose="04040605051002020D02" pitchFamily="82" charset="0"/>
              </a:rPr>
              <a:t>url_absolute</a:t>
            </a:r>
            <a:r>
              <a:rPr lang="en-US" dirty="0">
                <a:latin typeface="Gabriola" panose="04040605051002020D02" pitchFamily="82" charset="0"/>
              </a:rPr>
              <a:t>(</a:t>
            </a:r>
            <a:r>
              <a:rPr lang="en-US" dirty="0" err="1">
                <a:latin typeface="Gabriola" panose="04040605051002020D02" pitchFamily="82" charset="0"/>
              </a:rPr>
              <a:t>url_city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brewers_all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data.frame</a:t>
            </a:r>
            <a:r>
              <a:rPr lang="en-US" dirty="0">
                <a:latin typeface="Gabriola" panose="04040605051002020D02" pitchFamily="82" charset="0"/>
              </a:rPr>
              <a:t>(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59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abriola" panose="04040605051002020D02" pitchFamily="82" charset="0"/>
              </a:rPr>
              <a:t>Methodology / R </a:t>
            </a:r>
            <a:r>
              <a:rPr lang="en-US" b="1" dirty="0" smtClean="0">
                <a:latin typeface="Gabriola" panose="04040605051002020D02" pitchFamily="82" charset="0"/>
              </a:rPr>
              <a:t>Code (continued)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7452"/>
            <a:ext cx="10515600" cy="4351338"/>
          </a:xfrm>
        </p:spPr>
        <p:txBody>
          <a:bodyPr>
            <a:noAutofit/>
          </a:bodyPr>
          <a:lstStyle/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For Loop to load each brewer’s page (total of 15) and scrape table of beer names, styles, ratings, and </a:t>
            </a:r>
            <a:r>
              <a:rPr lang="en-US" dirty="0" err="1" smtClean="0">
                <a:latin typeface="Gabriola" panose="04040605051002020D02" pitchFamily="82" charset="0"/>
              </a:rPr>
              <a:t>url</a:t>
            </a:r>
            <a:endParaRPr lang="en-US" dirty="0" smtClean="0">
              <a:latin typeface="Gabriola" panose="04040605051002020D02" pitchFamily="82" charset="0"/>
            </a:endParaRP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Combine beer lists into a single </a:t>
            </a:r>
            <a:r>
              <a:rPr lang="en-US" dirty="0" err="1" smtClean="0">
                <a:latin typeface="Gabriola" panose="04040605051002020D02" pitchFamily="82" charset="0"/>
              </a:rPr>
              <a:t>dataframe</a:t>
            </a:r>
            <a:r>
              <a:rPr lang="en-US" dirty="0" smtClean="0">
                <a:latin typeface="Gabriola" panose="04040605051002020D02" pitchFamily="82" charset="0"/>
              </a:rPr>
              <a:t> (n = 575 individual beers)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Map beer styles into one of 14 categories, as listed </a:t>
            </a:r>
            <a:r>
              <a:rPr lang="en-US" dirty="0">
                <a:latin typeface="Gabriola" panose="04040605051002020D02" pitchFamily="82" charset="0"/>
              </a:rPr>
              <a:t>on </a:t>
            </a:r>
            <a:r>
              <a:rPr lang="en-US" dirty="0" smtClean="0">
                <a:latin typeface="Gabriola" panose="04040605051002020D02" pitchFamily="82" charset="0"/>
                <a:hlinkClick r:id="rId2"/>
              </a:rPr>
              <a:t>www.beeradvocate.com/beer/styles</a:t>
            </a:r>
            <a:endParaRPr lang="en-US" dirty="0">
              <a:latin typeface="Gabriola" panose="04040605051002020D02" pitchFamily="82" charset="0"/>
            </a:endParaRP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Group by brewer, beer </a:t>
            </a:r>
            <a:r>
              <a:rPr lang="en-US" dirty="0">
                <a:latin typeface="Gabriola" panose="04040605051002020D02" pitchFamily="82" charset="0"/>
              </a:rPr>
              <a:t>style and beer style </a:t>
            </a:r>
            <a:r>
              <a:rPr lang="en-US" dirty="0" smtClean="0">
                <a:latin typeface="Gabriola" panose="04040605051002020D02" pitchFamily="82" charset="0"/>
              </a:rPr>
              <a:t>category to create summary statistics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Create series of </a:t>
            </a:r>
            <a:r>
              <a:rPr lang="en-US" i="1" dirty="0" err="1" smtClean="0">
                <a:latin typeface="Gabriola" panose="04040605051002020D02" pitchFamily="82" charset="0"/>
              </a:rPr>
              <a:t>ggplot</a:t>
            </a:r>
            <a:r>
              <a:rPr lang="en-US" dirty="0" smtClean="0">
                <a:latin typeface="Gabriola" panose="04040605051002020D02" pitchFamily="82" charset="0"/>
              </a:rPr>
              <a:t> graphs and </a:t>
            </a:r>
            <a:r>
              <a:rPr lang="en-US" i="1" dirty="0" err="1" smtClean="0">
                <a:latin typeface="Gabriola" panose="04040605051002020D02" pitchFamily="82" charset="0"/>
              </a:rPr>
              <a:t>flextable</a:t>
            </a:r>
            <a:r>
              <a:rPr lang="en-US" dirty="0" smtClean="0">
                <a:latin typeface="Gabriola" panose="04040605051002020D02" pitchFamily="82" charset="0"/>
              </a:rPr>
              <a:t> table images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For </a:t>
            </a:r>
            <a:r>
              <a:rPr lang="en-US" dirty="0">
                <a:latin typeface="Gabriola" panose="04040605051002020D02" pitchFamily="82" charset="0"/>
              </a:rPr>
              <a:t>Loop to load each </a:t>
            </a:r>
            <a:r>
              <a:rPr lang="en-US" dirty="0" smtClean="0">
                <a:latin typeface="Gabriola" panose="04040605051002020D02" pitchFamily="82" charset="0"/>
              </a:rPr>
              <a:t>beer’s ratings page and scrape text of rating (n = 471 beers with ratings and 3958 rating comments)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>
                <a:latin typeface="Gabriola" panose="04040605051002020D02" pitchFamily="82" charset="0"/>
              </a:rPr>
              <a:t>Select several beer style categories to analyze rating text and produce word clouds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Analyze beer names for local cultural terms and word cloud</a:t>
            </a:r>
            <a:endParaRPr lang="en-US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523" y="6262894"/>
            <a:ext cx="8724953" cy="461665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For rest of code,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go to  </a:t>
            </a:r>
            <a:r>
              <a:rPr lang="en-US" sz="2400" dirty="0">
                <a:latin typeface="Gabriola" panose="04040605051002020D02" pitchFamily="82" charset="0"/>
                <a:hlinkClick r:id="rId3"/>
              </a:rPr>
              <a:t>https://github.com/JamieFord/STA-6233-Advanced-R-Programming</a:t>
            </a:r>
            <a:endParaRPr lang="en-US" sz="24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39482" y="2080097"/>
            <a:ext cx="67887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SzPct val="75000"/>
              <a:buFont typeface="Wingdings" panose="05000000000000000000" pitchFamily="2" charset="2"/>
              <a:buChar char="Ø"/>
            </a:pPr>
            <a:r>
              <a:rPr lang="en-US" sz="6000" dirty="0">
                <a:latin typeface="Gabriola" panose="04040605051002020D02" pitchFamily="82" charset="0"/>
              </a:rPr>
              <a:t>List of </a:t>
            </a:r>
            <a:r>
              <a:rPr lang="en-US" sz="6000" dirty="0">
                <a:latin typeface="Gabriola" panose="04040605051002020D02" pitchFamily="82" charset="0"/>
                <a:hlinkClick r:id="rId2" action="ppaction://hlinkfile"/>
              </a:rPr>
              <a:t>Beer </a:t>
            </a:r>
            <a:r>
              <a:rPr lang="en-US" sz="6000" dirty="0" smtClean="0">
                <a:latin typeface="Gabriola" panose="04040605051002020D02" pitchFamily="82" charset="0"/>
                <a:hlinkClick r:id="rId2" action="ppaction://hlinkfile"/>
              </a:rPr>
              <a:t>Names</a:t>
            </a:r>
            <a:endParaRPr lang="en-US" sz="6000" dirty="0" smtClean="0">
              <a:latin typeface="Gabriola" panose="04040605051002020D02" pitchFamily="82" charset="0"/>
            </a:endParaRPr>
          </a:p>
          <a:p>
            <a:pPr marL="857250" indent="-857250">
              <a:buSzPct val="75000"/>
              <a:buFont typeface="Wingdings" panose="05000000000000000000" pitchFamily="2" charset="2"/>
              <a:buChar char="Ø"/>
            </a:pPr>
            <a:endParaRPr lang="en-US" sz="6000" dirty="0">
              <a:latin typeface="Gabriola" panose="04040605051002020D02" pitchFamily="82" charset="0"/>
            </a:endParaRPr>
          </a:p>
          <a:p>
            <a:pPr marL="857250" indent="-857250">
              <a:buSzPct val="75000"/>
              <a:buFont typeface="Wingdings" panose="05000000000000000000" pitchFamily="2" charset="2"/>
              <a:buChar char="Ø"/>
            </a:pPr>
            <a:r>
              <a:rPr lang="en-US" sz="6000" dirty="0" smtClean="0">
                <a:latin typeface="Gabriola" panose="04040605051002020D02" pitchFamily="82" charset="0"/>
              </a:rPr>
              <a:t>List of </a:t>
            </a:r>
            <a:r>
              <a:rPr lang="en-US" sz="6000" dirty="0" smtClean="0">
                <a:latin typeface="Gabriola" panose="04040605051002020D02" pitchFamily="82" charset="0"/>
                <a:hlinkClick r:id="rId3" action="ppaction://hlinkfile"/>
              </a:rPr>
              <a:t>Beer Styles</a:t>
            </a:r>
            <a:endParaRPr lang="en-US" sz="6000" dirty="0" smtClean="0">
              <a:latin typeface="Gabriola" panose="04040605051002020D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 smtClean="0"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010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Gabriola" panose="04040605051002020D02" pitchFamily="82" charset="0"/>
              </a:rPr>
              <a:t>TABLES</a:t>
            </a:r>
            <a:endParaRPr lang="en-US" sz="88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Gabriola" panose="04040605051002020D02" pitchFamily="82" charset="0"/>
              </a:rPr>
              <a:t>Results Part 1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What are the most common and the highest rated styles of locally made beers?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sz="3000" dirty="0">
                <a:latin typeface="Gabriola" panose="04040605051002020D02" pitchFamily="82" charset="0"/>
              </a:rPr>
              <a:t>M</a:t>
            </a:r>
            <a:r>
              <a:rPr lang="en-US" sz="3000" dirty="0" smtClean="0">
                <a:latin typeface="Gabriola" panose="04040605051002020D02" pitchFamily="82" charset="0"/>
              </a:rPr>
              <a:t>ost common styles:  </a:t>
            </a:r>
            <a:r>
              <a:rPr lang="en-US" sz="3000" dirty="0">
                <a:latin typeface="Gabriola" panose="04040605051002020D02" pitchFamily="82" charset="0"/>
              </a:rPr>
              <a:t>IPA – American (64 / 11% of the total), Stout - American Imperial (59 / 10</a:t>
            </a:r>
            <a:r>
              <a:rPr lang="en-US" sz="3000" dirty="0" smtClean="0">
                <a:latin typeface="Gabriola" panose="04040605051002020D02" pitchFamily="82" charset="0"/>
              </a:rPr>
              <a:t>%), </a:t>
            </a:r>
            <a:r>
              <a:rPr lang="en-US" sz="3000" dirty="0">
                <a:latin typeface="Gabriola" panose="04040605051002020D02" pitchFamily="82" charset="0"/>
              </a:rPr>
              <a:t>and Pale Ale </a:t>
            </a:r>
            <a:r>
              <a:rPr lang="en-US" sz="3000" dirty="0" smtClean="0">
                <a:latin typeface="Gabriola" panose="04040605051002020D02" pitchFamily="82" charset="0"/>
              </a:rPr>
              <a:t>– American (34 / 6%)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sz="3000" dirty="0">
                <a:latin typeface="Gabriola" panose="04040605051002020D02" pitchFamily="82" charset="0"/>
              </a:rPr>
              <a:t>H</a:t>
            </a:r>
            <a:r>
              <a:rPr lang="en-US" sz="3000" dirty="0" smtClean="0">
                <a:latin typeface="Gabriola" panose="04040605051002020D02" pitchFamily="82" charset="0"/>
              </a:rPr>
              <a:t>ighest rated styles</a:t>
            </a:r>
            <a:r>
              <a:rPr lang="en-US" sz="3000" dirty="0">
                <a:latin typeface="Gabriola" panose="04040605051002020D02" pitchFamily="82" charset="0"/>
              </a:rPr>
              <a:t>: Blonde Ale – Belgian (</a:t>
            </a:r>
            <a:r>
              <a:rPr lang="en-US" sz="3000" dirty="0" smtClean="0">
                <a:latin typeface="Gabriola" panose="04040605051002020D02" pitchFamily="82" charset="0"/>
              </a:rPr>
              <a:t>4.42 out of 5 points), </a:t>
            </a:r>
            <a:r>
              <a:rPr lang="en-US" sz="3000" dirty="0">
                <a:latin typeface="Gabriola" panose="04040605051002020D02" pitchFamily="82" charset="0"/>
              </a:rPr>
              <a:t>Bitter </a:t>
            </a:r>
            <a:r>
              <a:rPr lang="en-US" sz="3000" dirty="0" smtClean="0">
                <a:latin typeface="Gabriola" panose="04040605051002020D02" pitchFamily="82" charset="0"/>
              </a:rPr>
              <a:t>– English (4.20), </a:t>
            </a:r>
            <a:r>
              <a:rPr lang="en-US" sz="3000" dirty="0">
                <a:latin typeface="Gabriola" panose="04040605051002020D02" pitchFamily="82" charset="0"/>
              </a:rPr>
              <a:t>and </a:t>
            </a:r>
            <a:r>
              <a:rPr lang="en-US" sz="3000" dirty="0" err="1">
                <a:latin typeface="Gabriola" panose="04040605051002020D02" pitchFamily="82" charset="0"/>
              </a:rPr>
              <a:t>Gruit</a:t>
            </a:r>
            <a:r>
              <a:rPr lang="en-US" sz="3000" dirty="0">
                <a:latin typeface="Gabriola" panose="04040605051002020D02" pitchFamily="82" charset="0"/>
              </a:rPr>
              <a:t> / Ancient Herbed </a:t>
            </a:r>
            <a:r>
              <a:rPr lang="en-US" sz="3000" dirty="0" smtClean="0">
                <a:latin typeface="Gabriola" panose="04040605051002020D02" pitchFamily="82" charset="0"/>
              </a:rPr>
              <a:t>Ale (4.15)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endParaRPr lang="en-US" sz="3000" dirty="0" smtClean="0">
              <a:latin typeface="Gabriola" panose="04040605051002020D02" pitchFamily="82" charset="0"/>
            </a:endParaRP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sz="3000" dirty="0">
                <a:latin typeface="Gabriola" panose="04040605051002020D02" pitchFamily="82" charset="0"/>
              </a:rPr>
              <a:t>Most common </a:t>
            </a:r>
            <a:r>
              <a:rPr lang="en-US" sz="3000" dirty="0" smtClean="0">
                <a:latin typeface="Gabriola" panose="04040605051002020D02" pitchFamily="82" charset="0"/>
              </a:rPr>
              <a:t>style categories: India Pale Ales (128 / 22%),  Stouts (93 / 16%), and Pale Ales (88 / 15%)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sz="3000" dirty="0">
                <a:latin typeface="Gabriola" panose="04040605051002020D02" pitchFamily="82" charset="0"/>
              </a:rPr>
              <a:t>Highest </a:t>
            </a:r>
            <a:r>
              <a:rPr lang="en-US" sz="3000" dirty="0" smtClean="0">
                <a:latin typeface="Gabriola" panose="04040605051002020D02" pitchFamily="82" charset="0"/>
              </a:rPr>
              <a:t>rated</a:t>
            </a:r>
            <a:r>
              <a:rPr lang="en-US" sz="3000" dirty="0">
                <a:latin typeface="Gabriola" panose="04040605051002020D02" pitchFamily="82" charset="0"/>
              </a:rPr>
              <a:t> </a:t>
            </a:r>
            <a:r>
              <a:rPr lang="en-US" sz="3000" dirty="0" smtClean="0">
                <a:latin typeface="Gabriola" panose="04040605051002020D02" pitchFamily="82" charset="0"/>
              </a:rPr>
              <a:t>style </a:t>
            </a:r>
            <a:r>
              <a:rPr lang="en-US" sz="3000" dirty="0">
                <a:latin typeface="Gabriola" panose="04040605051002020D02" pitchFamily="82" charset="0"/>
              </a:rPr>
              <a:t>categories: Pale Ales </a:t>
            </a:r>
            <a:r>
              <a:rPr lang="en-US" sz="3000" dirty="0" smtClean="0">
                <a:latin typeface="Gabriola" panose="04040605051002020D02" pitchFamily="82" charset="0"/>
              </a:rPr>
              <a:t>(3.46), Stouts (3.43), and Specialty Beers (3.20)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 smtClean="0">
              <a:latin typeface="Gabriola" panose="04040605051002020D02" pitchFamily="8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4153699"/>
            <a:ext cx="1051560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8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919</Words>
  <Application>Microsoft Office PowerPoint</Application>
  <PresentationFormat>Widescreen</PresentationFormat>
  <Paragraphs>142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Algerian</vt:lpstr>
      <vt:lpstr>Arial</vt:lpstr>
      <vt:lpstr>Calibri</vt:lpstr>
      <vt:lpstr>Calibri Light</vt:lpstr>
      <vt:lpstr>Gabriola</vt:lpstr>
      <vt:lpstr>MV Boli</vt:lpstr>
      <vt:lpstr>Trajan Pro</vt:lpstr>
      <vt:lpstr>Wingdings</vt:lpstr>
      <vt:lpstr>Office Theme</vt:lpstr>
      <vt:lpstr>The Beers of San Antonio: A Web-Scrape Dive</vt:lpstr>
      <vt:lpstr>Project Background</vt:lpstr>
      <vt:lpstr>PowerPoint Presentation</vt:lpstr>
      <vt:lpstr>Research Questions</vt:lpstr>
      <vt:lpstr>PowerPoint Presentation</vt:lpstr>
      <vt:lpstr>Methodology / R Code</vt:lpstr>
      <vt:lpstr>Methodology / R Code (continued)</vt:lpstr>
      <vt:lpstr>PowerPoint Presentation</vt:lpstr>
      <vt:lpstr>Results Part 1</vt:lpstr>
      <vt:lpstr>PowerPoint Presentation</vt:lpstr>
      <vt:lpstr>PowerPoint Presentation</vt:lpstr>
      <vt:lpstr>PowerPoint Presentation</vt:lpstr>
      <vt:lpstr>PowerPoint Presentation</vt:lpstr>
      <vt:lpstr>Results Part 2</vt:lpstr>
      <vt:lpstr>PowerPoint Presentation</vt:lpstr>
      <vt:lpstr>Results Part 2</vt:lpstr>
      <vt:lpstr>Results Part 3</vt:lpstr>
      <vt:lpstr>PowerPoint Presentation</vt:lpstr>
      <vt:lpstr>THANK  YOU</vt:lpstr>
    </vt:vector>
  </TitlesOfParts>
  <Company>Northside 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Ford</dc:creator>
  <cp:lastModifiedBy>Jamie Ford</cp:lastModifiedBy>
  <cp:revision>60</cp:revision>
  <dcterms:created xsi:type="dcterms:W3CDTF">2021-02-19T03:38:10Z</dcterms:created>
  <dcterms:modified xsi:type="dcterms:W3CDTF">2021-03-16T02:10:15Z</dcterms:modified>
</cp:coreProperties>
</file>